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64" r:id="rId3"/>
    <p:sldId id="265" r:id="rId4"/>
    <p:sldId id="257" r:id="rId5"/>
    <p:sldId id="271" r:id="rId6"/>
    <p:sldId id="272" r:id="rId7"/>
    <p:sldId id="258" r:id="rId8"/>
    <p:sldId id="263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8D0F71-1E3E-457F-8971-B676FCCBA225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680137A-9BE6-4D76-89BA-9841FD8BFDBB}">
      <dgm:prSet/>
      <dgm:spPr/>
      <dgm:t>
        <a:bodyPr/>
        <a:lstStyle/>
        <a:p>
          <a:r>
            <a:rPr lang="en-US" b="0" i="0" baseline="0" dirty="0"/>
            <a:t>Total CSR expenditure (FY 2023–24, 2024–25 &amp; 2025-26).</a:t>
          </a:r>
          <a:endParaRPr lang="en-US" dirty="0"/>
        </a:p>
      </dgm:t>
    </dgm:pt>
    <dgm:pt modelId="{BB306AF7-F9E8-4798-AEC3-F2791210F288}" type="parTrans" cxnId="{3E50650E-31D1-4DAD-8A1E-1FCF85DFB71A}">
      <dgm:prSet/>
      <dgm:spPr/>
      <dgm:t>
        <a:bodyPr/>
        <a:lstStyle/>
        <a:p>
          <a:endParaRPr lang="en-US"/>
        </a:p>
      </dgm:t>
    </dgm:pt>
    <dgm:pt modelId="{B58FE3D3-EE07-4125-82A8-E23021B9EAD3}" type="sibTrans" cxnId="{3E50650E-31D1-4DAD-8A1E-1FCF85DFB71A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4AF64ACB-AA83-412A-B9A9-B0A66BBE5D0C}">
      <dgm:prSet/>
      <dgm:spPr/>
      <dgm:t>
        <a:bodyPr/>
        <a:lstStyle/>
        <a:p>
          <a:r>
            <a:rPr lang="en-US" b="0" i="0" baseline="0"/>
            <a:t>Number of CSR projects executed.</a:t>
          </a:r>
          <a:endParaRPr lang="en-US"/>
        </a:p>
      </dgm:t>
    </dgm:pt>
    <dgm:pt modelId="{D8C1EDB3-5702-4093-A2B0-BED588EE0645}" type="parTrans" cxnId="{B4D44A9F-4FD7-425C-B4F0-730A8EC5A490}">
      <dgm:prSet/>
      <dgm:spPr/>
      <dgm:t>
        <a:bodyPr/>
        <a:lstStyle/>
        <a:p>
          <a:endParaRPr lang="en-US"/>
        </a:p>
      </dgm:t>
    </dgm:pt>
    <dgm:pt modelId="{7468E6D9-A3A4-4427-A899-224FDD274333}" type="sibTrans" cxnId="{B4D44A9F-4FD7-425C-B4F0-730A8EC5A490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C1C33C01-1CD5-4A3A-BFA9-68C62F7A5F1A}">
      <dgm:prSet/>
      <dgm:spPr/>
      <dgm:t>
        <a:bodyPr/>
        <a:lstStyle/>
        <a:p>
          <a:r>
            <a:rPr lang="en-US" b="0" i="0" baseline="0"/>
            <a:t>Total beneficiaries impacted.</a:t>
          </a:r>
          <a:endParaRPr lang="en-US"/>
        </a:p>
      </dgm:t>
    </dgm:pt>
    <dgm:pt modelId="{F53B7E08-DB30-45CB-A438-FBAA246BBA50}" type="parTrans" cxnId="{101FFAC2-5CB6-4C8C-B851-BD1043FA4A53}">
      <dgm:prSet/>
      <dgm:spPr/>
      <dgm:t>
        <a:bodyPr/>
        <a:lstStyle/>
        <a:p>
          <a:endParaRPr lang="en-US"/>
        </a:p>
      </dgm:t>
    </dgm:pt>
    <dgm:pt modelId="{D40BD94D-A7AA-4237-BC36-10D5AF1178CF}" type="sibTrans" cxnId="{101FFAC2-5CB6-4C8C-B851-BD1043FA4A53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124F5635-6E6B-4C58-885B-9CF523DAF53E}">
      <dgm:prSet/>
      <dgm:spPr/>
      <dgm:t>
        <a:bodyPr/>
        <a:lstStyle/>
        <a:p>
          <a:r>
            <a:rPr lang="en-US" b="0" i="0" baseline="0" dirty="0"/>
            <a:t>Number of active developer members contributing.</a:t>
          </a:r>
          <a:endParaRPr lang="en-US" dirty="0"/>
        </a:p>
      </dgm:t>
    </dgm:pt>
    <dgm:pt modelId="{8D9114E3-80F3-4FE7-A602-E82D02750FA7}" type="parTrans" cxnId="{B1C6AA16-DF5F-45E5-A741-DB6F32ACEA78}">
      <dgm:prSet/>
      <dgm:spPr/>
      <dgm:t>
        <a:bodyPr/>
        <a:lstStyle/>
        <a:p>
          <a:endParaRPr lang="en-US"/>
        </a:p>
      </dgm:t>
    </dgm:pt>
    <dgm:pt modelId="{D4A716B1-EA89-48A3-A178-A4FB320CA30E}" type="sibTrans" cxnId="{B1C6AA16-DF5F-45E5-A741-DB6F32ACEA78}">
      <dgm:prSet phldrT="04" phldr="0"/>
      <dgm:spPr/>
      <dgm:t>
        <a:bodyPr/>
        <a:lstStyle/>
        <a:p>
          <a:r>
            <a:rPr lang="en-US"/>
            <a:t>04</a:t>
          </a:r>
        </a:p>
      </dgm:t>
    </dgm:pt>
    <dgm:pt modelId="{D6060EE0-B33D-491D-A3D3-993CC08312D1}" type="pres">
      <dgm:prSet presAssocID="{D68D0F71-1E3E-457F-8971-B676FCCBA225}" presName="Name0" presStyleCnt="0">
        <dgm:presLayoutVars>
          <dgm:animLvl val="lvl"/>
          <dgm:resizeHandles val="exact"/>
        </dgm:presLayoutVars>
      </dgm:prSet>
      <dgm:spPr/>
    </dgm:pt>
    <dgm:pt modelId="{D0AC2D7C-58AD-4B51-B1AE-F12EAD912512}" type="pres">
      <dgm:prSet presAssocID="{B680137A-9BE6-4D76-89BA-9841FD8BFDBB}" presName="compositeNode" presStyleCnt="0">
        <dgm:presLayoutVars>
          <dgm:bulletEnabled val="1"/>
        </dgm:presLayoutVars>
      </dgm:prSet>
      <dgm:spPr/>
    </dgm:pt>
    <dgm:pt modelId="{404004AD-6277-462A-A09D-96520257E0FD}" type="pres">
      <dgm:prSet presAssocID="{B680137A-9BE6-4D76-89BA-9841FD8BFDBB}" presName="bgRect" presStyleLbl="alignNode1" presStyleIdx="0" presStyleCnt="4"/>
      <dgm:spPr/>
    </dgm:pt>
    <dgm:pt modelId="{33AAED0A-699D-408E-B25F-40BD30CC7A9E}" type="pres">
      <dgm:prSet presAssocID="{B58FE3D3-EE07-4125-82A8-E23021B9EAD3}" presName="sibTransNodeRect" presStyleLbl="alignNode1" presStyleIdx="0" presStyleCnt="4">
        <dgm:presLayoutVars>
          <dgm:chMax val="0"/>
          <dgm:bulletEnabled val="1"/>
        </dgm:presLayoutVars>
      </dgm:prSet>
      <dgm:spPr/>
    </dgm:pt>
    <dgm:pt modelId="{1934A638-2A96-4EC6-AD85-4CC54035C3C2}" type="pres">
      <dgm:prSet presAssocID="{B680137A-9BE6-4D76-89BA-9841FD8BFDBB}" presName="nodeRect" presStyleLbl="alignNode1" presStyleIdx="0" presStyleCnt="4">
        <dgm:presLayoutVars>
          <dgm:bulletEnabled val="1"/>
        </dgm:presLayoutVars>
      </dgm:prSet>
      <dgm:spPr/>
    </dgm:pt>
    <dgm:pt modelId="{0D1A9B19-FE18-40E0-AC07-E212D3826DCE}" type="pres">
      <dgm:prSet presAssocID="{B58FE3D3-EE07-4125-82A8-E23021B9EAD3}" presName="sibTrans" presStyleCnt="0"/>
      <dgm:spPr/>
    </dgm:pt>
    <dgm:pt modelId="{0868D1CB-E66A-42BE-BFC4-B4066DE6ECA1}" type="pres">
      <dgm:prSet presAssocID="{4AF64ACB-AA83-412A-B9A9-B0A66BBE5D0C}" presName="compositeNode" presStyleCnt="0">
        <dgm:presLayoutVars>
          <dgm:bulletEnabled val="1"/>
        </dgm:presLayoutVars>
      </dgm:prSet>
      <dgm:spPr/>
    </dgm:pt>
    <dgm:pt modelId="{06898CF1-D99E-4B41-BD59-96E4E86F678F}" type="pres">
      <dgm:prSet presAssocID="{4AF64ACB-AA83-412A-B9A9-B0A66BBE5D0C}" presName="bgRect" presStyleLbl="alignNode1" presStyleIdx="1" presStyleCnt="4"/>
      <dgm:spPr/>
    </dgm:pt>
    <dgm:pt modelId="{2E6F22A4-8ABC-4C26-A0C4-A6BADD040B41}" type="pres">
      <dgm:prSet presAssocID="{7468E6D9-A3A4-4427-A899-224FDD274333}" presName="sibTransNodeRect" presStyleLbl="alignNode1" presStyleIdx="1" presStyleCnt="4">
        <dgm:presLayoutVars>
          <dgm:chMax val="0"/>
          <dgm:bulletEnabled val="1"/>
        </dgm:presLayoutVars>
      </dgm:prSet>
      <dgm:spPr/>
    </dgm:pt>
    <dgm:pt modelId="{3B991CFF-98EE-4A52-B707-5433648A225A}" type="pres">
      <dgm:prSet presAssocID="{4AF64ACB-AA83-412A-B9A9-B0A66BBE5D0C}" presName="nodeRect" presStyleLbl="alignNode1" presStyleIdx="1" presStyleCnt="4">
        <dgm:presLayoutVars>
          <dgm:bulletEnabled val="1"/>
        </dgm:presLayoutVars>
      </dgm:prSet>
      <dgm:spPr/>
    </dgm:pt>
    <dgm:pt modelId="{95095BBF-799C-4E6E-A4B5-48628F3100F9}" type="pres">
      <dgm:prSet presAssocID="{7468E6D9-A3A4-4427-A899-224FDD274333}" presName="sibTrans" presStyleCnt="0"/>
      <dgm:spPr/>
    </dgm:pt>
    <dgm:pt modelId="{EB346228-D71A-468E-83D1-41132681020C}" type="pres">
      <dgm:prSet presAssocID="{C1C33C01-1CD5-4A3A-BFA9-68C62F7A5F1A}" presName="compositeNode" presStyleCnt="0">
        <dgm:presLayoutVars>
          <dgm:bulletEnabled val="1"/>
        </dgm:presLayoutVars>
      </dgm:prSet>
      <dgm:spPr/>
    </dgm:pt>
    <dgm:pt modelId="{0D6A6B8D-3D98-43ED-B978-DF2067A5CD7E}" type="pres">
      <dgm:prSet presAssocID="{C1C33C01-1CD5-4A3A-BFA9-68C62F7A5F1A}" presName="bgRect" presStyleLbl="alignNode1" presStyleIdx="2" presStyleCnt="4"/>
      <dgm:spPr/>
    </dgm:pt>
    <dgm:pt modelId="{4074E590-A643-487F-9FFC-B054E4FB8B7F}" type="pres">
      <dgm:prSet presAssocID="{D40BD94D-A7AA-4237-BC36-10D5AF1178CF}" presName="sibTransNodeRect" presStyleLbl="alignNode1" presStyleIdx="2" presStyleCnt="4">
        <dgm:presLayoutVars>
          <dgm:chMax val="0"/>
          <dgm:bulletEnabled val="1"/>
        </dgm:presLayoutVars>
      </dgm:prSet>
      <dgm:spPr/>
    </dgm:pt>
    <dgm:pt modelId="{6FF07559-7E87-4E67-818A-51F7B2B66889}" type="pres">
      <dgm:prSet presAssocID="{C1C33C01-1CD5-4A3A-BFA9-68C62F7A5F1A}" presName="nodeRect" presStyleLbl="alignNode1" presStyleIdx="2" presStyleCnt="4">
        <dgm:presLayoutVars>
          <dgm:bulletEnabled val="1"/>
        </dgm:presLayoutVars>
      </dgm:prSet>
      <dgm:spPr/>
    </dgm:pt>
    <dgm:pt modelId="{B5E90171-725E-475E-B5A1-7FDA7E47D702}" type="pres">
      <dgm:prSet presAssocID="{D40BD94D-A7AA-4237-BC36-10D5AF1178CF}" presName="sibTrans" presStyleCnt="0"/>
      <dgm:spPr/>
    </dgm:pt>
    <dgm:pt modelId="{66A81080-9D22-4316-9DB1-2ACCC2593FB2}" type="pres">
      <dgm:prSet presAssocID="{124F5635-6E6B-4C58-885B-9CF523DAF53E}" presName="compositeNode" presStyleCnt="0">
        <dgm:presLayoutVars>
          <dgm:bulletEnabled val="1"/>
        </dgm:presLayoutVars>
      </dgm:prSet>
      <dgm:spPr/>
    </dgm:pt>
    <dgm:pt modelId="{D824D3AE-8E53-4C43-B55A-0CEAF6C9869D}" type="pres">
      <dgm:prSet presAssocID="{124F5635-6E6B-4C58-885B-9CF523DAF53E}" presName="bgRect" presStyleLbl="alignNode1" presStyleIdx="3" presStyleCnt="4"/>
      <dgm:spPr/>
    </dgm:pt>
    <dgm:pt modelId="{FFFFC64B-CB78-4482-9F6F-7231A0920957}" type="pres">
      <dgm:prSet presAssocID="{D4A716B1-EA89-48A3-A178-A4FB320CA30E}" presName="sibTransNodeRect" presStyleLbl="alignNode1" presStyleIdx="3" presStyleCnt="4">
        <dgm:presLayoutVars>
          <dgm:chMax val="0"/>
          <dgm:bulletEnabled val="1"/>
        </dgm:presLayoutVars>
      </dgm:prSet>
      <dgm:spPr/>
    </dgm:pt>
    <dgm:pt modelId="{A9D49C65-2CFD-4D84-9301-7366E0ED7AED}" type="pres">
      <dgm:prSet presAssocID="{124F5635-6E6B-4C58-885B-9CF523DAF53E}" presName="nodeRect" presStyleLbl="alignNode1" presStyleIdx="3" presStyleCnt="4">
        <dgm:presLayoutVars>
          <dgm:bulletEnabled val="1"/>
        </dgm:presLayoutVars>
      </dgm:prSet>
      <dgm:spPr/>
    </dgm:pt>
  </dgm:ptLst>
  <dgm:cxnLst>
    <dgm:cxn modelId="{7D99990A-8783-42F3-ADC7-9D18E92156DF}" type="presOf" srcId="{B680137A-9BE6-4D76-89BA-9841FD8BFDBB}" destId="{404004AD-6277-462A-A09D-96520257E0FD}" srcOrd="0" destOrd="0" presId="urn:microsoft.com/office/officeart/2016/7/layout/LinearBlockProcessNumbered"/>
    <dgm:cxn modelId="{3E50650E-31D1-4DAD-8A1E-1FCF85DFB71A}" srcId="{D68D0F71-1E3E-457F-8971-B676FCCBA225}" destId="{B680137A-9BE6-4D76-89BA-9841FD8BFDBB}" srcOrd="0" destOrd="0" parTransId="{BB306AF7-F9E8-4798-AEC3-F2791210F288}" sibTransId="{B58FE3D3-EE07-4125-82A8-E23021B9EAD3}"/>
    <dgm:cxn modelId="{2E25700F-336B-414A-9696-60330760B59C}" type="presOf" srcId="{D68D0F71-1E3E-457F-8971-B676FCCBA225}" destId="{D6060EE0-B33D-491D-A3D3-993CC08312D1}" srcOrd="0" destOrd="0" presId="urn:microsoft.com/office/officeart/2016/7/layout/LinearBlockProcessNumbered"/>
    <dgm:cxn modelId="{4FDDB014-37E5-44BB-A8FE-B51D2144C714}" type="presOf" srcId="{B680137A-9BE6-4D76-89BA-9841FD8BFDBB}" destId="{1934A638-2A96-4EC6-AD85-4CC54035C3C2}" srcOrd="1" destOrd="0" presId="urn:microsoft.com/office/officeart/2016/7/layout/LinearBlockProcessNumbered"/>
    <dgm:cxn modelId="{B1C6AA16-DF5F-45E5-A741-DB6F32ACEA78}" srcId="{D68D0F71-1E3E-457F-8971-B676FCCBA225}" destId="{124F5635-6E6B-4C58-885B-9CF523DAF53E}" srcOrd="3" destOrd="0" parTransId="{8D9114E3-80F3-4FE7-A602-E82D02750FA7}" sibTransId="{D4A716B1-EA89-48A3-A178-A4FB320CA30E}"/>
    <dgm:cxn modelId="{191EDB1A-6C4E-431C-8BCE-4873488A3C79}" type="presOf" srcId="{4AF64ACB-AA83-412A-B9A9-B0A66BBE5D0C}" destId="{06898CF1-D99E-4B41-BD59-96E4E86F678F}" srcOrd="0" destOrd="0" presId="urn:microsoft.com/office/officeart/2016/7/layout/LinearBlockProcessNumbered"/>
    <dgm:cxn modelId="{2AF9DA21-D614-4542-BAB4-48C6DEB8EEB4}" type="presOf" srcId="{C1C33C01-1CD5-4A3A-BFA9-68C62F7A5F1A}" destId="{0D6A6B8D-3D98-43ED-B978-DF2067A5CD7E}" srcOrd="0" destOrd="0" presId="urn:microsoft.com/office/officeart/2016/7/layout/LinearBlockProcessNumbered"/>
    <dgm:cxn modelId="{2A5E4050-3BC6-4892-988A-31BA28842586}" type="presOf" srcId="{C1C33C01-1CD5-4A3A-BFA9-68C62F7A5F1A}" destId="{6FF07559-7E87-4E67-818A-51F7B2B66889}" srcOrd="1" destOrd="0" presId="urn:microsoft.com/office/officeart/2016/7/layout/LinearBlockProcessNumbered"/>
    <dgm:cxn modelId="{7A7C2E53-CC32-4B32-8C1F-B7CD5B272446}" type="presOf" srcId="{D4A716B1-EA89-48A3-A178-A4FB320CA30E}" destId="{FFFFC64B-CB78-4482-9F6F-7231A0920957}" srcOrd="0" destOrd="0" presId="urn:microsoft.com/office/officeart/2016/7/layout/LinearBlockProcessNumbered"/>
    <dgm:cxn modelId="{473A9657-E8E7-4147-B6E6-0780E6CAB080}" type="presOf" srcId="{7468E6D9-A3A4-4427-A899-224FDD274333}" destId="{2E6F22A4-8ABC-4C26-A0C4-A6BADD040B41}" srcOrd="0" destOrd="0" presId="urn:microsoft.com/office/officeart/2016/7/layout/LinearBlockProcessNumbered"/>
    <dgm:cxn modelId="{0E6ED45A-FF29-43FB-899D-77D870689E53}" type="presOf" srcId="{124F5635-6E6B-4C58-885B-9CF523DAF53E}" destId="{D824D3AE-8E53-4C43-B55A-0CEAF6C9869D}" srcOrd="0" destOrd="0" presId="urn:microsoft.com/office/officeart/2016/7/layout/LinearBlockProcessNumbered"/>
    <dgm:cxn modelId="{6F5C849A-1876-4E79-8F22-7D53C1293E1C}" type="presOf" srcId="{124F5635-6E6B-4C58-885B-9CF523DAF53E}" destId="{A9D49C65-2CFD-4D84-9301-7366E0ED7AED}" srcOrd="1" destOrd="0" presId="urn:microsoft.com/office/officeart/2016/7/layout/LinearBlockProcessNumbered"/>
    <dgm:cxn modelId="{B4D44A9F-4FD7-425C-B4F0-730A8EC5A490}" srcId="{D68D0F71-1E3E-457F-8971-B676FCCBA225}" destId="{4AF64ACB-AA83-412A-B9A9-B0A66BBE5D0C}" srcOrd="1" destOrd="0" parTransId="{D8C1EDB3-5702-4093-A2B0-BED588EE0645}" sibTransId="{7468E6D9-A3A4-4427-A899-224FDD274333}"/>
    <dgm:cxn modelId="{101FFAC2-5CB6-4C8C-B851-BD1043FA4A53}" srcId="{D68D0F71-1E3E-457F-8971-B676FCCBA225}" destId="{C1C33C01-1CD5-4A3A-BFA9-68C62F7A5F1A}" srcOrd="2" destOrd="0" parTransId="{F53B7E08-DB30-45CB-A438-FBAA246BBA50}" sibTransId="{D40BD94D-A7AA-4237-BC36-10D5AF1178CF}"/>
    <dgm:cxn modelId="{495AB0C7-C62C-401B-989F-9087CF5DE579}" type="presOf" srcId="{D40BD94D-A7AA-4237-BC36-10D5AF1178CF}" destId="{4074E590-A643-487F-9FFC-B054E4FB8B7F}" srcOrd="0" destOrd="0" presId="urn:microsoft.com/office/officeart/2016/7/layout/LinearBlockProcessNumbered"/>
    <dgm:cxn modelId="{40BE13D4-CE43-4A6A-8865-A513733A1276}" type="presOf" srcId="{4AF64ACB-AA83-412A-B9A9-B0A66BBE5D0C}" destId="{3B991CFF-98EE-4A52-B707-5433648A225A}" srcOrd="1" destOrd="0" presId="urn:microsoft.com/office/officeart/2016/7/layout/LinearBlockProcessNumbered"/>
    <dgm:cxn modelId="{35E1C3FE-3E28-45DD-9A6F-00D6BF46B804}" type="presOf" srcId="{B58FE3D3-EE07-4125-82A8-E23021B9EAD3}" destId="{33AAED0A-699D-408E-B25F-40BD30CC7A9E}" srcOrd="0" destOrd="0" presId="urn:microsoft.com/office/officeart/2016/7/layout/LinearBlockProcessNumbered"/>
    <dgm:cxn modelId="{37AE68E3-8AB8-449A-B4AE-C395C9C83370}" type="presParOf" srcId="{D6060EE0-B33D-491D-A3D3-993CC08312D1}" destId="{D0AC2D7C-58AD-4B51-B1AE-F12EAD912512}" srcOrd="0" destOrd="0" presId="urn:microsoft.com/office/officeart/2016/7/layout/LinearBlockProcessNumbered"/>
    <dgm:cxn modelId="{84ED5092-B89E-4DB1-A3C6-551476356D70}" type="presParOf" srcId="{D0AC2D7C-58AD-4B51-B1AE-F12EAD912512}" destId="{404004AD-6277-462A-A09D-96520257E0FD}" srcOrd="0" destOrd="0" presId="urn:microsoft.com/office/officeart/2016/7/layout/LinearBlockProcessNumbered"/>
    <dgm:cxn modelId="{E11065BE-459A-49ED-B13E-5EBACAC76086}" type="presParOf" srcId="{D0AC2D7C-58AD-4B51-B1AE-F12EAD912512}" destId="{33AAED0A-699D-408E-B25F-40BD30CC7A9E}" srcOrd="1" destOrd="0" presId="urn:microsoft.com/office/officeart/2016/7/layout/LinearBlockProcessNumbered"/>
    <dgm:cxn modelId="{D5D836B7-C68B-45FE-8523-5CFA12264EC4}" type="presParOf" srcId="{D0AC2D7C-58AD-4B51-B1AE-F12EAD912512}" destId="{1934A638-2A96-4EC6-AD85-4CC54035C3C2}" srcOrd="2" destOrd="0" presId="urn:microsoft.com/office/officeart/2016/7/layout/LinearBlockProcessNumbered"/>
    <dgm:cxn modelId="{2DCE7DD0-9B28-4F9E-80A1-FA68CE8B03CF}" type="presParOf" srcId="{D6060EE0-B33D-491D-A3D3-993CC08312D1}" destId="{0D1A9B19-FE18-40E0-AC07-E212D3826DCE}" srcOrd="1" destOrd="0" presId="urn:microsoft.com/office/officeart/2016/7/layout/LinearBlockProcessNumbered"/>
    <dgm:cxn modelId="{235DBBAD-DFBE-4CD8-B24F-DCF4B4BA4367}" type="presParOf" srcId="{D6060EE0-B33D-491D-A3D3-993CC08312D1}" destId="{0868D1CB-E66A-42BE-BFC4-B4066DE6ECA1}" srcOrd="2" destOrd="0" presId="urn:microsoft.com/office/officeart/2016/7/layout/LinearBlockProcessNumbered"/>
    <dgm:cxn modelId="{C138C6F8-08E4-4F7F-A622-67904FE8FBC8}" type="presParOf" srcId="{0868D1CB-E66A-42BE-BFC4-B4066DE6ECA1}" destId="{06898CF1-D99E-4B41-BD59-96E4E86F678F}" srcOrd="0" destOrd="0" presId="urn:microsoft.com/office/officeart/2016/7/layout/LinearBlockProcessNumbered"/>
    <dgm:cxn modelId="{C40519F1-F7E0-4DC9-A68C-CD9233AC4BB3}" type="presParOf" srcId="{0868D1CB-E66A-42BE-BFC4-B4066DE6ECA1}" destId="{2E6F22A4-8ABC-4C26-A0C4-A6BADD040B41}" srcOrd="1" destOrd="0" presId="urn:microsoft.com/office/officeart/2016/7/layout/LinearBlockProcessNumbered"/>
    <dgm:cxn modelId="{D76E3483-441F-481C-98E1-B8910A99588C}" type="presParOf" srcId="{0868D1CB-E66A-42BE-BFC4-B4066DE6ECA1}" destId="{3B991CFF-98EE-4A52-B707-5433648A225A}" srcOrd="2" destOrd="0" presId="urn:microsoft.com/office/officeart/2016/7/layout/LinearBlockProcessNumbered"/>
    <dgm:cxn modelId="{90C76EB0-8598-4AE4-8AC2-606EB4E13D15}" type="presParOf" srcId="{D6060EE0-B33D-491D-A3D3-993CC08312D1}" destId="{95095BBF-799C-4E6E-A4B5-48628F3100F9}" srcOrd="3" destOrd="0" presId="urn:microsoft.com/office/officeart/2016/7/layout/LinearBlockProcessNumbered"/>
    <dgm:cxn modelId="{F4BB7C12-529C-42C4-918D-7B5331EF7789}" type="presParOf" srcId="{D6060EE0-B33D-491D-A3D3-993CC08312D1}" destId="{EB346228-D71A-468E-83D1-41132681020C}" srcOrd="4" destOrd="0" presId="urn:microsoft.com/office/officeart/2016/7/layout/LinearBlockProcessNumbered"/>
    <dgm:cxn modelId="{C010E47C-6151-418A-A9FE-86545FF26A35}" type="presParOf" srcId="{EB346228-D71A-468E-83D1-41132681020C}" destId="{0D6A6B8D-3D98-43ED-B978-DF2067A5CD7E}" srcOrd="0" destOrd="0" presId="urn:microsoft.com/office/officeart/2016/7/layout/LinearBlockProcessNumbered"/>
    <dgm:cxn modelId="{EBCA5848-0757-4553-85AC-74AE33ADC3E1}" type="presParOf" srcId="{EB346228-D71A-468E-83D1-41132681020C}" destId="{4074E590-A643-487F-9FFC-B054E4FB8B7F}" srcOrd="1" destOrd="0" presId="urn:microsoft.com/office/officeart/2016/7/layout/LinearBlockProcessNumbered"/>
    <dgm:cxn modelId="{9AD36D58-0091-44DE-8BAF-20ACD755B273}" type="presParOf" srcId="{EB346228-D71A-468E-83D1-41132681020C}" destId="{6FF07559-7E87-4E67-818A-51F7B2B66889}" srcOrd="2" destOrd="0" presId="urn:microsoft.com/office/officeart/2016/7/layout/LinearBlockProcessNumbered"/>
    <dgm:cxn modelId="{A5DFA7D3-4228-4F73-9BA3-46DB1C80E17E}" type="presParOf" srcId="{D6060EE0-B33D-491D-A3D3-993CC08312D1}" destId="{B5E90171-725E-475E-B5A1-7FDA7E47D702}" srcOrd="5" destOrd="0" presId="urn:microsoft.com/office/officeart/2016/7/layout/LinearBlockProcessNumbered"/>
    <dgm:cxn modelId="{CF750A12-2CBC-4EFC-9094-DE937E4F9219}" type="presParOf" srcId="{D6060EE0-B33D-491D-A3D3-993CC08312D1}" destId="{66A81080-9D22-4316-9DB1-2ACCC2593FB2}" srcOrd="6" destOrd="0" presId="urn:microsoft.com/office/officeart/2016/7/layout/LinearBlockProcessNumbered"/>
    <dgm:cxn modelId="{98CF4E9A-F4FE-4263-90B5-322ED20F93D9}" type="presParOf" srcId="{66A81080-9D22-4316-9DB1-2ACCC2593FB2}" destId="{D824D3AE-8E53-4C43-B55A-0CEAF6C9869D}" srcOrd="0" destOrd="0" presId="urn:microsoft.com/office/officeart/2016/7/layout/LinearBlockProcessNumbered"/>
    <dgm:cxn modelId="{7B772611-0360-48BE-9959-3121BB4F2DFE}" type="presParOf" srcId="{66A81080-9D22-4316-9DB1-2ACCC2593FB2}" destId="{FFFFC64B-CB78-4482-9F6F-7231A0920957}" srcOrd="1" destOrd="0" presId="urn:microsoft.com/office/officeart/2016/7/layout/LinearBlockProcessNumbered"/>
    <dgm:cxn modelId="{5E541751-5FEC-43D9-A7D4-DC04A2CD2035}" type="presParOf" srcId="{66A81080-9D22-4316-9DB1-2ACCC2593FB2}" destId="{A9D49C65-2CFD-4D84-9301-7366E0ED7AED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4004AD-6277-462A-A09D-96520257E0FD}">
      <dsp:nvSpPr>
        <dsp:cNvPr id="0" name=""/>
        <dsp:cNvSpPr/>
      </dsp:nvSpPr>
      <dsp:spPr>
        <a:xfrm>
          <a:off x="212" y="160401"/>
          <a:ext cx="2569562" cy="30834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0" rIns="253816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Total CSR expenditure (FY 2023–24, 2024–25 &amp; 2025-26).</a:t>
          </a:r>
          <a:endParaRPr lang="en-US" sz="2100" kern="1200" dirty="0"/>
        </a:p>
      </dsp:txBody>
      <dsp:txXfrm>
        <a:off x="212" y="1393791"/>
        <a:ext cx="2569562" cy="1850084"/>
      </dsp:txXfrm>
    </dsp:sp>
    <dsp:sp modelId="{33AAED0A-699D-408E-B25F-40BD30CC7A9E}">
      <dsp:nvSpPr>
        <dsp:cNvPr id="0" name=""/>
        <dsp:cNvSpPr/>
      </dsp:nvSpPr>
      <dsp:spPr>
        <a:xfrm>
          <a:off x="212" y="160401"/>
          <a:ext cx="2569562" cy="1233389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165100" rIns="253816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01</a:t>
          </a:r>
        </a:p>
      </dsp:txBody>
      <dsp:txXfrm>
        <a:off x="212" y="160401"/>
        <a:ext cx="2569562" cy="1233389"/>
      </dsp:txXfrm>
    </dsp:sp>
    <dsp:sp modelId="{06898CF1-D99E-4B41-BD59-96E4E86F678F}">
      <dsp:nvSpPr>
        <dsp:cNvPr id="0" name=""/>
        <dsp:cNvSpPr/>
      </dsp:nvSpPr>
      <dsp:spPr>
        <a:xfrm>
          <a:off x="2775340" y="160401"/>
          <a:ext cx="2569562" cy="30834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0" rIns="253816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/>
            <a:t>Number of CSR projects executed.</a:t>
          </a:r>
          <a:endParaRPr lang="en-US" sz="2100" kern="1200"/>
        </a:p>
      </dsp:txBody>
      <dsp:txXfrm>
        <a:off x="2775340" y="1393791"/>
        <a:ext cx="2569562" cy="1850084"/>
      </dsp:txXfrm>
    </dsp:sp>
    <dsp:sp modelId="{2E6F22A4-8ABC-4C26-A0C4-A6BADD040B41}">
      <dsp:nvSpPr>
        <dsp:cNvPr id="0" name=""/>
        <dsp:cNvSpPr/>
      </dsp:nvSpPr>
      <dsp:spPr>
        <a:xfrm>
          <a:off x="2775340" y="160401"/>
          <a:ext cx="2569562" cy="1233389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165100" rIns="253816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02</a:t>
          </a:r>
        </a:p>
      </dsp:txBody>
      <dsp:txXfrm>
        <a:off x="2775340" y="160401"/>
        <a:ext cx="2569562" cy="1233389"/>
      </dsp:txXfrm>
    </dsp:sp>
    <dsp:sp modelId="{0D6A6B8D-3D98-43ED-B978-DF2067A5CD7E}">
      <dsp:nvSpPr>
        <dsp:cNvPr id="0" name=""/>
        <dsp:cNvSpPr/>
      </dsp:nvSpPr>
      <dsp:spPr>
        <a:xfrm>
          <a:off x="5550467" y="160401"/>
          <a:ext cx="2569562" cy="30834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0" rIns="253816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/>
            <a:t>Total beneficiaries impacted.</a:t>
          </a:r>
          <a:endParaRPr lang="en-US" sz="2100" kern="1200"/>
        </a:p>
      </dsp:txBody>
      <dsp:txXfrm>
        <a:off x="5550467" y="1393791"/>
        <a:ext cx="2569562" cy="1850084"/>
      </dsp:txXfrm>
    </dsp:sp>
    <dsp:sp modelId="{4074E590-A643-487F-9FFC-B054E4FB8B7F}">
      <dsp:nvSpPr>
        <dsp:cNvPr id="0" name=""/>
        <dsp:cNvSpPr/>
      </dsp:nvSpPr>
      <dsp:spPr>
        <a:xfrm>
          <a:off x="5550467" y="160401"/>
          <a:ext cx="2569562" cy="1233389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165100" rIns="253816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03</a:t>
          </a:r>
        </a:p>
      </dsp:txBody>
      <dsp:txXfrm>
        <a:off x="5550467" y="160401"/>
        <a:ext cx="2569562" cy="1233389"/>
      </dsp:txXfrm>
    </dsp:sp>
    <dsp:sp modelId="{D824D3AE-8E53-4C43-B55A-0CEAF6C9869D}">
      <dsp:nvSpPr>
        <dsp:cNvPr id="0" name=""/>
        <dsp:cNvSpPr/>
      </dsp:nvSpPr>
      <dsp:spPr>
        <a:xfrm>
          <a:off x="8325594" y="160401"/>
          <a:ext cx="2569562" cy="30834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0" rIns="253816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Number of active developer members contributing.</a:t>
          </a:r>
          <a:endParaRPr lang="en-US" sz="2100" kern="1200" dirty="0"/>
        </a:p>
      </dsp:txBody>
      <dsp:txXfrm>
        <a:off x="8325594" y="1393791"/>
        <a:ext cx="2569562" cy="1850084"/>
      </dsp:txXfrm>
    </dsp:sp>
    <dsp:sp modelId="{FFFFC64B-CB78-4482-9F6F-7231A0920957}">
      <dsp:nvSpPr>
        <dsp:cNvPr id="0" name=""/>
        <dsp:cNvSpPr/>
      </dsp:nvSpPr>
      <dsp:spPr>
        <a:xfrm>
          <a:off x="8325594" y="160401"/>
          <a:ext cx="2569562" cy="1233389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3816" tIns="165100" rIns="253816" bIns="165100" numCol="1" spcCol="1270" anchor="ctr" anchorCtr="0">
          <a:noAutofit/>
        </a:bodyPr>
        <a:lstStyle/>
        <a:p>
          <a:pPr marL="0" lvl="0" indent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/>
            <a:t>04</a:t>
          </a:r>
        </a:p>
      </dsp:txBody>
      <dsp:txXfrm>
        <a:off x="8325594" y="160401"/>
        <a:ext cx="2569562" cy="1233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6230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4974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802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38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6872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0103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844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239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3427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902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9932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661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9096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8114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6703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128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762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528707F-AA16-4AAD-A5CD-E0E0353F03F9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F1916-C866-484E-84A8-7257B039DA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1318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88000"/>
                <a:satMod val="130000"/>
                <a:lumMod val="124000"/>
              </a:schemeClr>
            </a:gs>
            <a:gs pos="100000">
              <a:schemeClr val="bg2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27238C-8EAF-4098-86E6-7723B7DAE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6">
            <a:extLst>
              <a:ext uri="{FF2B5EF4-FFF2-40B4-BE49-F238E27FC236}">
                <a16:creationId xmlns:a16="http://schemas.microsoft.com/office/drawing/2014/main" id="{992F97B1-1891-4FCC-9E5F-BA97EDB48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51010" y="0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78C6C821-FEE1-4EB6-9590-C021440C7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9700459" cy="6858001"/>
          </a:xfrm>
          <a:custGeom>
            <a:avLst/>
            <a:gdLst>
              <a:gd name="connsiteX0" fmla="*/ 0 w 9700459"/>
              <a:gd name="connsiteY0" fmla="*/ 0 h 6858001"/>
              <a:gd name="connsiteX1" fmla="*/ 1323975 w 9700459"/>
              <a:gd name="connsiteY1" fmla="*/ 0 h 6858001"/>
              <a:gd name="connsiteX2" fmla="*/ 1517015 w 9700459"/>
              <a:gd name="connsiteY2" fmla="*/ 0 h 6858001"/>
              <a:gd name="connsiteX3" fmla="*/ 3241265 w 9700459"/>
              <a:gd name="connsiteY3" fmla="*/ 0 h 6858001"/>
              <a:gd name="connsiteX4" fmla="*/ 3241265 w 9700459"/>
              <a:gd name="connsiteY4" fmla="*/ 1 h 6858001"/>
              <a:gd name="connsiteX5" fmla="*/ 8355744 w 9700459"/>
              <a:gd name="connsiteY5" fmla="*/ 1 h 6858001"/>
              <a:gd name="connsiteX6" fmla="*/ 8355744 w 9700459"/>
              <a:gd name="connsiteY6" fmla="*/ 0 h 6858001"/>
              <a:gd name="connsiteX7" fmla="*/ 9699282 w 9700459"/>
              <a:gd name="connsiteY7" fmla="*/ 0 h 6858001"/>
              <a:gd name="connsiteX8" fmla="*/ 9674237 w 9700459"/>
              <a:gd name="connsiteY8" fmla="*/ 155677 h 6858001"/>
              <a:gd name="connsiteX9" fmla="*/ 9650368 w 9700459"/>
              <a:gd name="connsiteY9" fmla="*/ 310668 h 6858001"/>
              <a:gd name="connsiteX10" fmla="*/ 9627004 w 9700459"/>
              <a:gd name="connsiteY10" fmla="*/ 466344 h 6858001"/>
              <a:gd name="connsiteX11" fmla="*/ 9607001 w 9700459"/>
              <a:gd name="connsiteY11" fmla="*/ 622707 h 6858001"/>
              <a:gd name="connsiteX12" fmla="*/ 9586830 w 9700459"/>
              <a:gd name="connsiteY12" fmla="*/ 778383 h 6858001"/>
              <a:gd name="connsiteX13" fmla="*/ 9568004 w 9700459"/>
              <a:gd name="connsiteY13" fmla="*/ 934746 h 6858001"/>
              <a:gd name="connsiteX14" fmla="*/ 9551868 w 9700459"/>
              <a:gd name="connsiteY14" fmla="*/ 1089051 h 6858001"/>
              <a:gd name="connsiteX15" fmla="*/ 9536572 w 9700459"/>
              <a:gd name="connsiteY15" fmla="*/ 1245413 h 6858001"/>
              <a:gd name="connsiteX16" fmla="*/ 9522620 w 9700459"/>
              <a:gd name="connsiteY16" fmla="*/ 1401090 h 6858001"/>
              <a:gd name="connsiteX17" fmla="*/ 9510518 w 9700459"/>
              <a:gd name="connsiteY17" fmla="*/ 1554023 h 6858001"/>
              <a:gd name="connsiteX18" fmla="*/ 9498415 w 9700459"/>
              <a:gd name="connsiteY18" fmla="*/ 1709014 h 6858001"/>
              <a:gd name="connsiteX19" fmla="*/ 9488330 w 9700459"/>
              <a:gd name="connsiteY19" fmla="*/ 1861947 h 6858001"/>
              <a:gd name="connsiteX20" fmla="*/ 9480430 w 9700459"/>
              <a:gd name="connsiteY20" fmla="*/ 2014881 h 6858001"/>
              <a:gd name="connsiteX21" fmla="*/ 9472193 w 9700459"/>
              <a:gd name="connsiteY21" fmla="*/ 2167128 h 6858001"/>
              <a:gd name="connsiteX22" fmla="*/ 9465302 w 9700459"/>
              <a:gd name="connsiteY22" fmla="*/ 2318004 h 6858001"/>
              <a:gd name="connsiteX23" fmla="*/ 9460427 w 9700459"/>
              <a:gd name="connsiteY23" fmla="*/ 2467509 h 6858001"/>
              <a:gd name="connsiteX24" fmla="*/ 9456225 w 9700459"/>
              <a:gd name="connsiteY24" fmla="*/ 2617013 h 6858001"/>
              <a:gd name="connsiteX25" fmla="*/ 9452191 w 9700459"/>
              <a:gd name="connsiteY25" fmla="*/ 2765146 h 6858001"/>
              <a:gd name="connsiteX26" fmla="*/ 9450342 w 9700459"/>
              <a:gd name="connsiteY26" fmla="*/ 2911221 h 6858001"/>
              <a:gd name="connsiteX27" fmla="*/ 9448325 w 9700459"/>
              <a:gd name="connsiteY27" fmla="*/ 3057297 h 6858001"/>
              <a:gd name="connsiteX28" fmla="*/ 9447316 w 9700459"/>
              <a:gd name="connsiteY28" fmla="*/ 3201315 h 6858001"/>
              <a:gd name="connsiteX29" fmla="*/ 9448325 w 9700459"/>
              <a:gd name="connsiteY29" fmla="*/ 3343961 h 6858001"/>
              <a:gd name="connsiteX30" fmla="*/ 9448325 w 9700459"/>
              <a:gd name="connsiteY30" fmla="*/ 3485236 h 6858001"/>
              <a:gd name="connsiteX31" fmla="*/ 9450342 w 9700459"/>
              <a:gd name="connsiteY31" fmla="*/ 3625139 h 6858001"/>
              <a:gd name="connsiteX32" fmla="*/ 9453367 w 9700459"/>
              <a:gd name="connsiteY32" fmla="*/ 3762299 h 6858001"/>
              <a:gd name="connsiteX33" fmla="*/ 9456225 w 9700459"/>
              <a:gd name="connsiteY33" fmla="*/ 3898087 h 6858001"/>
              <a:gd name="connsiteX34" fmla="*/ 9459419 w 9700459"/>
              <a:gd name="connsiteY34" fmla="*/ 4031133 h 6858001"/>
              <a:gd name="connsiteX35" fmla="*/ 9464293 w 9700459"/>
              <a:gd name="connsiteY35" fmla="*/ 4163492 h 6858001"/>
              <a:gd name="connsiteX36" fmla="*/ 9469504 w 9700459"/>
              <a:gd name="connsiteY36" fmla="*/ 4293793 h 6858001"/>
              <a:gd name="connsiteX37" fmla="*/ 9474210 w 9700459"/>
              <a:gd name="connsiteY37" fmla="*/ 4421352 h 6858001"/>
              <a:gd name="connsiteX38" fmla="*/ 9487490 w 9700459"/>
              <a:gd name="connsiteY38" fmla="*/ 4670298 h 6858001"/>
              <a:gd name="connsiteX39" fmla="*/ 9501609 w 9700459"/>
              <a:gd name="connsiteY39" fmla="*/ 4908956 h 6858001"/>
              <a:gd name="connsiteX40" fmla="*/ 9516401 w 9700459"/>
              <a:gd name="connsiteY40" fmla="*/ 5138013 h 6858001"/>
              <a:gd name="connsiteX41" fmla="*/ 9532706 w 9700459"/>
              <a:gd name="connsiteY41" fmla="*/ 5354726 h 6858001"/>
              <a:gd name="connsiteX42" fmla="*/ 9549683 w 9700459"/>
              <a:gd name="connsiteY42" fmla="*/ 5561838 h 6858001"/>
              <a:gd name="connsiteX43" fmla="*/ 9568004 w 9700459"/>
              <a:gd name="connsiteY43" fmla="*/ 5753862 h 6858001"/>
              <a:gd name="connsiteX44" fmla="*/ 9585990 w 9700459"/>
              <a:gd name="connsiteY44" fmla="*/ 5934227 h 6858001"/>
              <a:gd name="connsiteX45" fmla="*/ 9603975 w 9700459"/>
              <a:gd name="connsiteY45" fmla="*/ 6100191 h 6858001"/>
              <a:gd name="connsiteX46" fmla="*/ 9620952 w 9700459"/>
              <a:gd name="connsiteY46" fmla="*/ 6252438 h 6858001"/>
              <a:gd name="connsiteX47" fmla="*/ 9637089 w 9700459"/>
              <a:gd name="connsiteY47" fmla="*/ 6387541 h 6858001"/>
              <a:gd name="connsiteX48" fmla="*/ 9652385 w 9700459"/>
              <a:gd name="connsiteY48" fmla="*/ 6509613 h 6858001"/>
              <a:gd name="connsiteX49" fmla="*/ 9665160 w 9700459"/>
              <a:gd name="connsiteY49" fmla="*/ 6612483 h 6858001"/>
              <a:gd name="connsiteX50" fmla="*/ 9677262 w 9700459"/>
              <a:gd name="connsiteY50" fmla="*/ 6698894 h 6858001"/>
              <a:gd name="connsiteX51" fmla="*/ 9694576 w 9700459"/>
              <a:gd name="connsiteY51" fmla="*/ 6817538 h 6858001"/>
              <a:gd name="connsiteX52" fmla="*/ 9700459 w 9700459"/>
              <a:gd name="connsiteY52" fmla="*/ 6858000 h 6858001"/>
              <a:gd name="connsiteX53" fmla="*/ 8795105 w 9700459"/>
              <a:gd name="connsiteY53" fmla="*/ 6858000 h 6858001"/>
              <a:gd name="connsiteX54" fmla="*/ 8795105 w 9700459"/>
              <a:gd name="connsiteY54" fmla="*/ 6858001 h 6858001"/>
              <a:gd name="connsiteX55" fmla="*/ 2704541 w 9700459"/>
              <a:gd name="connsiteY55" fmla="*/ 6858001 h 6858001"/>
              <a:gd name="connsiteX56" fmla="*/ 2704541 w 9700459"/>
              <a:gd name="connsiteY56" fmla="*/ 6858000 h 6858001"/>
              <a:gd name="connsiteX57" fmla="*/ 1517015 w 9700459"/>
              <a:gd name="connsiteY57" fmla="*/ 6858000 h 6858001"/>
              <a:gd name="connsiteX58" fmla="*/ 1323975 w 9700459"/>
              <a:gd name="connsiteY58" fmla="*/ 6858000 h 6858001"/>
              <a:gd name="connsiteX59" fmla="*/ 0 w 9700459"/>
              <a:gd name="connsiteY5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700459" h="6858001">
                <a:moveTo>
                  <a:pt x="0" y="0"/>
                </a:moveTo>
                <a:lnTo>
                  <a:pt x="1323975" y="0"/>
                </a:lnTo>
                <a:lnTo>
                  <a:pt x="1517015" y="0"/>
                </a:lnTo>
                <a:lnTo>
                  <a:pt x="3241265" y="0"/>
                </a:lnTo>
                <a:lnTo>
                  <a:pt x="3241265" y="1"/>
                </a:lnTo>
                <a:lnTo>
                  <a:pt x="8355744" y="1"/>
                </a:lnTo>
                <a:lnTo>
                  <a:pt x="8355744" y="0"/>
                </a:lnTo>
                <a:lnTo>
                  <a:pt x="9699282" y="0"/>
                </a:lnTo>
                <a:lnTo>
                  <a:pt x="9674237" y="155677"/>
                </a:lnTo>
                <a:lnTo>
                  <a:pt x="9650368" y="310668"/>
                </a:lnTo>
                <a:lnTo>
                  <a:pt x="9627004" y="466344"/>
                </a:lnTo>
                <a:lnTo>
                  <a:pt x="9607001" y="622707"/>
                </a:lnTo>
                <a:lnTo>
                  <a:pt x="9586830" y="778383"/>
                </a:lnTo>
                <a:lnTo>
                  <a:pt x="9568004" y="934746"/>
                </a:lnTo>
                <a:lnTo>
                  <a:pt x="9551868" y="1089051"/>
                </a:lnTo>
                <a:lnTo>
                  <a:pt x="9536572" y="1245413"/>
                </a:lnTo>
                <a:lnTo>
                  <a:pt x="9522620" y="1401090"/>
                </a:lnTo>
                <a:lnTo>
                  <a:pt x="9510518" y="1554023"/>
                </a:lnTo>
                <a:lnTo>
                  <a:pt x="9498415" y="1709014"/>
                </a:lnTo>
                <a:lnTo>
                  <a:pt x="9488330" y="1861947"/>
                </a:lnTo>
                <a:lnTo>
                  <a:pt x="9480430" y="2014881"/>
                </a:lnTo>
                <a:lnTo>
                  <a:pt x="9472193" y="2167128"/>
                </a:lnTo>
                <a:lnTo>
                  <a:pt x="9465302" y="2318004"/>
                </a:lnTo>
                <a:lnTo>
                  <a:pt x="9460427" y="2467509"/>
                </a:lnTo>
                <a:lnTo>
                  <a:pt x="9456225" y="2617013"/>
                </a:lnTo>
                <a:lnTo>
                  <a:pt x="9452191" y="2765146"/>
                </a:lnTo>
                <a:lnTo>
                  <a:pt x="9450342" y="2911221"/>
                </a:lnTo>
                <a:lnTo>
                  <a:pt x="9448325" y="3057297"/>
                </a:lnTo>
                <a:lnTo>
                  <a:pt x="9447316" y="3201315"/>
                </a:lnTo>
                <a:lnTo>
                  <a:pt x="9448325" y="3343961"/>
                </a:lnTo>
                <a:lnTo>
                  <a:pt x="9448325" y="3485236"/>
                </a:lnTo>
                <a:lnTo>
                  <a:pt x="9450342" y="3625139"/>
                </a:lnTo>
                <a:lnTo>
                  <a:pt x="9453367" y="3762299"/>
                </a:lnTo>
                <a:lnTo>
                  <a:pt x="9456225" y="3898087"/>
                </a:lnTo>
                <a:lnTo>
                  <a:pt x="9459419" y="4031133"/>
                </a:lnTo>
                <a:lnTo>
                  <a:pt x="9464293" y="4163492"/>
                </a:lnTo>
                <a:lnTo>
                  <a:pt x="9469504" y="4293793"/>
                </a:lnTo>
                <a:lnTo>
                  <a:pt x="9474210" y="4421352"/>
                </a:lnTo>
                <a:lnTo>
                  <a:pt x="9487490" y="4670298"/>
                </a:lnTo>
                <a:lnTo>
                  <a:pt x="9501609" y="4908956"/>
                </a:lnTo>
                <a:lnTo>
                  <a:pt x="9516401" y="5138013"/>
                </a:lnTo>
                <a:lnTo>
                  <a:pt x="9532706" y="5354726"/>
                </a:lnTo>
                <a:lnTo>
                  <a:pt x="9549683" y="5561838"/>
                </a:lnTo>
                <a:lnTo>
                  <a:pt x="9568004" y="5753862"/>
                </a:lnTo>
                <a:lnTo>
                  <a:pt x="9585990" y="5934227"/>
                </a:lnTo>
                <a:lnTo>
                  <a:pt x="9603975" y="6100191"/>
                </a:lnTo>
                <a:lnTo>
                  <a:pt x="9620952" y="6252438"/>
                </a:lnTo>
                <a:lnTo>
                  <a:pt x="9637089" y="6387541"/>
                </a:lnTo>
                <a:lnTo>
                  <a:pt x="9652385" y="6509613"/>
                </a:lnTo>
                <a:lnTo>
                  <a:pt x="9665160" y="6612483"/>
                </a:lnTo>
                <a:lnTo>
                  <a:pt x="9677262" y="6698894"/>
                </a:lnTo>
                <a:lnTo>
                  <a:pt x="9694576" y="6817538"/>
                </a:lnTo>
                <a:lnTo>
                  <a:pt x="9700459" y="6858000"/>
                </a:lnTo>
                <a:lnTo>
                  <a:pt x="8795105" y="6858000"/>
                </a:lnTo>
                <a:lnTo>
                  <a:pt x="8795105" y="6858001"/>
                </a:lnTo>
                <a:lnTo>
                  <a:pt x="2704541" y="6858001"/>
                </a:lnTo>
                <a:lnTo>
                  <a:pt x="2704541" y="6858000"/>
                </a:lnTo>
                <a:lnTo>
                  <a:pt x="1517015" y="6858000"/>
                </a:lnTo>
                <a:lnTo>
                  <a:pt x="132397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10ECA4-8BC5-C1AF-1ED6-75089B646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8340" y="4979489"/>
            <a:ext cx="6974911" cy="100871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GB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City Name – </a:t>
            </a:r>
          </a:p>
          <a:p>
            <a:pPr>
              <a:lnSpc>
                <a:spcPct val="90000"/>
              </a:lnSpc>
            </a:pPr>
            <a:r>
              <a:rPr lang="en-GB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Signatory name- </a:t>
            </a:r>
          </a:p>
          <a:p>
            <a:pPr>
              <a:lnSpc>
                <a:spcPct val="90000"/>
              </a:lnSpc>
            </a:pPr>
            <a:r>
              <a:rPr lang="en-GB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Date- </a:t>
            </a:r>
            <a:endParaRPr lang="en-IN" sz="15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5E55A1-1430-E0FE-A972-FE1847DB4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6974915" cy="33295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600" b="1" dirty="0"/>
              <a:t>CREDAI Award 2026 for </a:t>
            </a:r>
            <a:r>
              <a:rPr lang="en-US" sz="5600" b="1" dirty="0"/>
              <a:t>Best CSR Initiative – City Chapter</a:t>
            </a:r>
            <a:endParaRPr lang="en-IN" sz="5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1A74B3-E247-44D4-8C48-FAE8E2056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1618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73AF17-3B71-8A4D-43C4-6FEE51A30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IN">
                <a:solidFill>
                  <a:srgbClr val="FFFFFF"/>
                </a:solidFill>
              </a:rPr>
              <a:t>About the City Chapter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D6E4078-57A0-C81D-0D35-E54C2191EC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03311" y="2763520"/>
            <a:ext cx="10995762" cy="34848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Brief background of the chapter (established year, membership    strength).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Vision for social development &amp; community impact.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5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Key focus areas: Skilling | Environment | Health | Infrastructure | Community</a:t>
            </a:r>
            <a:r>
              <a:rPr lang="en-US" altLang="en-US" sz="2500" dirty="0">
                <a:latin typeface="Arial" panose="020B0604020202020204" pitchFamily="34" charset="0"/>
              </a:rPr>
              <a:t> (mention if any other)</a:t>
            </a:r>
          </a:p>
        </p:txBody>
      </p:sp>
    </p:spTree>
    <p:extLst>
      <p:ext uri="{BB962C8B-B14F-4D97-AF65-F5344CB8AC3E}">
        <p14:creationId xmlns:p14="http://schemas.microsoft.com/office/powerpoint/2010/main" val="2343780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130942-B273-EC37-4909-73ADAB116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GB" sz="3900">
                <a:solidFill>
                  <a:srgbClr val="EBEBEB"/>
                </a:solidFill>
              </a:rPr>
              <a:t>CSR Overview (Last 3 Years Snapshot)</a:t>
            </a:r>
            <a:endParaRPr lang="en-IN" sz="3900">
              <a:solidFill>
                <a:srgbClr val="EBEBEB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IN"/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93749D93-CC1A-9987-812E-8C390AE64E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499266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9115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1EDB0D-16C1-31ED-60FC-715DA8CE2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Any kind of CSR initiatives across all the sectors during FY 2023-2024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FA160B-A338-CF9F-E26C-EA9D23FEE83D}"/>
              </a:ext>
            </a:extLst>
          </p:cNvPr>
          <p:cNvSpPr txBox="1"/>
          <p:nvPr/>
        </p:nvSpPr>
        <p:spPr>
          <a:xfrm>
            <a:off x="1103312" y="2763520"/>
            <a:ext cx="8946541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1. </a:t>
            </a:r>
            <a:r>
              <a:rPr lang="en-US" sz="2500" dirty="0">
                <a:latin typeface="+mj-lt"/>
                <a:ea typeface="+mj-ea"/>
                <a:cs typeface="+mj-cs"/>
              </a:rPr>
              <a:t>Please mention the program details and activity photographs  for the year 2023-2024. </a:t>
            </a:r>
          </a:p>
        </p:txBody>
      </p:sp>
    </p:spTree>
    <p:extLst>
      <p:ext uri="{BB962C8B-B14F-4D97-AF65-F5344CB8AC3E}">
        <p14:creationId xmlns:p14="http://schemas.microsoft.com/office/powerpoint/2010/main" val="3386161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011087-5E89-A55F-0B0E-E5452925D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EB393D7-D2A7-6F54-39D8-65CD27B3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8DC5B0-F0F2-61AA-A3B0-46D858CBEC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D6B94F4E-4E39-F13B-4380-A397962E7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A812643E-C71F-5178-B124-ED7628CFB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431DE1-B43E-C0E8-4CF1-68E09F77D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Any kind of CSR initiatives across all the sectors during FY 2024-2025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F943B8-93D4-BEAB-3E99-53B7AE5CE572}"/>
              </a:ext>
            </a:extLst>
          </p:cNvPr>
          <p:cNvSpPr txBox="1"/>
          <p:nvPr/>
        </p:nvSpPr>
        <p:spPr>
          <a:xfrm>
            <a:off x="1103312" y="2763520"/>
            <a:ext cx="8946541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1. </a:t>
            </a:r>
            <a:r>
              <a:rPr lang="en-US" sz="2500" dirty="0">
                <a:latin typeface="+mj-lt"/>
                <a:ea typeface="+mj-ea"/>
                <a:cs typeface="+mj-cs"/>
              </a:rPr>
              <a:t>Please mention the program details and activity photographs  for the year 2024-2025. </a:t>
            </a:r>
          </a:p>
        </p:txBody>
      </p:sp>
    </p:spTree>
    <p:extLst>
      <p:ext uri="{BB962C8B-B14F-4D97-AF65-F5344CB8AC3E}">
        <p14:creationId xmlns:p14="http://schemas.microsoft.com/office/powerpoint/2010/main" val="2903968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44F60D-C86C-034A-4B2F-A2BA6F7D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C8D13-2C44-16A6-CDFB-85BDB22E4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6A9C69-180C-DB23-AB2D-5721404CC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4C3997AA-81AC-E44A-E928-D0601458F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8881B33-5761-1D47-BB23-EC0E457CB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2A7396-A051-C5A9-6B0B-33FFBE3B4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Any kind of CSR initiatives across all the sectors during FY 2025-2026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DD59A4-D217-5B24-44C7-85A367BBDAC7}"/>
              </a:ext>
            </a:extLst>
          </p:cNvPr>
          <p:cNvSpPr txBox="1"/>
          <p:nvPr/>
        </p:nvSpPr>
        <p:spPr>
          <a:xfrm>
            <a:off x="1103312" y="2763520"/>
            <a:ext cx="8946541" cy="34848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dirty="0">
                <a:latin typeface="+mj-lt"/>
                <a:ea typeface="+mj-ea"/>
                <a:cs typeface="+mj-cs"/>
              </a:rPr>
              <a:t>1. </a:t>
            </a:r>
            <a:r>
              <a:rPr lang="en-US" sz="2500" dirty="0">
                <a:latin typeface="+mj-lt"/>
                <a:ea typeface="+mj-ea"/>
                <a:cs typeface="+mj-cs"/>
              </a:rPr>
              <a:t>Please mention the program details and activity photographs  for the year 2025-2026. </a:t>
            </a:r>
          </a:p>
        </p:txBody>
      </p:sp>
    </p:spTree>
    <p:extLst>
      <p:ext uri="{BB962C8B-B14F-4D97-AF65-F5344CB8AC3E}">
        <p14:creationId xmlns:p14="http://schemas.microsoft.com/office/powerpoint/2010/main" val="2870077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CF50BE-B573-3C9D-F0DF-E9D1FAD45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Geographical spread</a:t>
            </a:r>
            <a:endParaRPr lang="en-IN">
              <a:solidFill>
                <a:srgbClr val="FFFFFF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5A0EA2-9F72-6967-B531-EA344F367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763520"/>
            <a:ext cx="8946541" cy="3484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b="0" i="0" baseline="0" dirty="0"/>
              <a:t>Map showing state/district/areas covered</a:t>
            </a:r>
            <a:endParaRPr lang="en-US" sz="2500" dirty="0"/>
          </a:p>
          <a:p>
            <a:endParaRPr lang="en-IN" sz="2500" dirty="0"/>
          </a:p>
        </p:txBody>
      </p:sp>
    </p:spTree>
    <p:extLst>
      <p:ext uri="{BB962C8B-B14F-4D97-AF65-F5344CB8AC3E}">
        <p14:creationId xmlns:p14="http://schemas.microsoft.com/office/powerpoint/2010/main" val="408204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256E75-1533-B38B-58CF-11ACFABB2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CC9A86-9D9B-8D6F-D4B0-997888192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452718"/>
            <a:ext cx="8947522" cy="140053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0" i="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Social Media &amp; Testimonial Highlights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A3E5A10-CD5F-58A1-C9E5-4AA369CC5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312" y="2763520"/>
            <a:ext cx="8946541" cy="348487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-228600" fontAlgn="base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</a:pPr>
            <a:r>
              <a:rPr kumimoji="0" lang="en-US" altLang="en-US" sz="2500" u="none" strike="noStrike" cap="none" normalizeH="0" baseline="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Photo collage of CSR drives year wise </a:t>
            </a:r>
          </a:p>
          <a:p>
            <a:pPr marL="0" marR="0" lvl="0" indent="-228600" fontAlgn="base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</a:pPr>
            <a:r>
              <a:rPr kumimoji="0" lang="en-US" altLang="en-US" sz="2500" u="none" strike="noStrike" cap="none" normalizeH="0" baseline="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Media coverage if any</a:t>
            </a:r>
          </a:p>
          <a:p>
            <a:pPr marL="0" marR="0" lvl="0" indent="-228600" fontAlgn="base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tabLst/>
            </a:pPr>
            <a:r>
              <a:rPr kumimoji="0" lang="en-US" altLang="en-US" sz="2500" u="none" strike="noStrike" cap="none" normalizeH="0" baseline="0" dirty="0">
                <a:ln>
                  <a:noFill/>
                </a:ln>
                <a:effectLst/>
                <a:latin typeface="+mj-lt"/>
                <a:ea typeface="+mj-ea"/>
                <a:cs typeface="+mj-cs"/>
              </a:rPr>
              <a:t>Public appreciation / beneficiaries' testimony</a:t>
            </a:r>
          </a:p>
        </p:txBody>
      </p:sp>
    </p:spTree>
    <p:extLst>
      <p:ext uri="{BB962C8B-B14F-4D97-AF65-F5344CB8AC3E}">
        <p14:creationId xmlns:p14="http://schemas.microsoft.com/office/powerpoint/2010/main" val="1176444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4CD14DB-BB81-479F-A1FC-1C75640E9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43A91B-7CA7-4592-A975-73B1BF8C4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C471314-E46A-414B-8D91-74880E84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A681326-1C9D-44A3-A627-3871BDA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120DB0-C733-24F7-87D1-AD7A1AE3A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556" y="475021"/>
            <a:ext cx="8947522" cy="1400530"/>
          </a:xfrm>
        </p:spPr>
        <p:txBody>
          <a:bodyPr anchor="ctr">
            <a:normAutofit/>
          </a:bodyPr>
          <a:lstStyle/>
          <a:p>
            <a:r>
              <a:rPr lang="en-IN" b="1">
                <a:solidFill>
                  <a:srgbClr val="FFFFFF"/>
                </a:solidFill>
              </a:rPr>
              <a:t>Future CSR Roadmap</a:t>
            </a:r>
            <a:br>
              <a:rPr lang="en-IN" b="1">
                <a:solidFill>
                  <a:srgbClr val="FFFFFF"/>
                </a:solidFill>
              </a:rPr>
            </a:br>
            <a:endParaRPr lang="en-IN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9A39F-900C-EE0B-2721-5AA52A579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556" y="2785823"/>
            <a:ext cx="8946541" cy="3484879"/>
          </a:xfrm>
        </p:spPr>
        <p:txBody>
          <a:bodyPr>
            <a:normAutofit/>
          </a:bodyPr>
          <a:lstStyle/>
          <a:p>
            <a:r>
              <a:rPr lang="en-GB" sz="2500" dirty="0"/>
              <a:t>Plan to scale CSR activities</a:t>
            </a:r>
          </a:p>
          <a:p>
            <a:r>
              <a:rPr lang="en-GB" sz="2500" dirty="0"/>
              <a:t>New CSR verticals planned &amp; Developer participation etc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4839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0F4044-7A4D-6319-2D4E-D86D33744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72330AA-E11E-458E-8798-12C7F7738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A6BDC1B0-0C91-4230-BFEB-9C8ED19B9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2449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bg1">
                  <a:alpha val="20000"/>
                </a:schemeClr>
              </a:solidFill>
            </a:endParaRPr>
          </a:p>
        </p:txBody>
      </p:sp>
      <p:sp useBgFill="1">
        <p:nvSpPr>
          <p:cNvPr id="37" name="Freeform: Shape 36">
            <a:extLst>
              <a:ext uri="{FF2B5EF4-FFF2-40B4-BE49-F238E27FC236}">
                <a16:creationId xmlns:a16="http://schemas.microsoft.com/office/drawing/2014/main" id="{68E0A26E-4EA8-4E6C-97A2-7B6C1C13F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814824" y="480824"/>
            <a:ext cx="6858001" cy="5896352"/>
          </a:xfrm>
          <a:custGeom>
            <a:avLst/>
            <a:gdLst>
              <a:gd name="connsiteX0" fmla="*/ 6858001 w 6858001"/>
              <a:gd name="connsiteY0" fmla="*/ 1177 h 5896352"/>
              <a:gd name="connsiteX1" fmla="*/ 6858001 w 6858001"/>
              <a:gd name="connsiteY1" fmla="*/ 1344715 h 5896352"/>
              <a:gd name="connsiteX2" fmla="*/ 6858000 w 6858001"/>
              <a:gd name="connsiteY2" fmla="*/ 1344715 h 5896352"/>
              <a:gd name="connsiteX3" fmla="*/ 6858000 w 6858001"/>
              <a:gd name="connsiteY3" fmla="*/ 5896352 h 5896352"/>
              <a:gd name="connsiteX4" fmla="*/ 0 w 6858001"/>
              <a:gd name="connsiteY4" fmla="*/ 5896351 h 5896352"/>
              <a:gd name="connsiteX5" fmla="*/ 0 w 6858001"/>
              <a:gd name="connsiteY5" fmla="*/ 904459 h 5896352"/>
              <a:gd name="connsiteX6" fmla="*/ 1 w 6858001"/>
              <a:gd name="connsiteY6" fmla="*/ 904459 h 5896352"/>
              <a:gd name="connsiteX7" fmla="*/ 1 w 6858001"/>
              <a:gd name="connsiteY7" fmla="*/ 0 h 5896352"/>
              <a:gd name="connsiteX8" fmla="*/ 40463 w 6858001"/>
              <a:gd name="connsiteY8" fmla="*/ 5883 h 5896352"/>
              <a:gd name="connsiteX9" fmla="*/ 159107 w 6858001"/>
              <a:gd name="connsiteY9" fmla="*/ 23196 h 5896352"/>
              <a:gd name="connsiteX10" fmla="*/ 245518 w 6858001"/>
              <a:gd name="connsiteY10" fmla="*/ 35299 h 5896352"/>
              <a:gd name="connsiteX11" fmla="*/ 348388 w 6858001"/>
              <a:gd name="connsiteY11" fmla="*/ 48073 h 5896352"/>
              <a:gd name="connsiteX12" fmla="*/ 470460 w 6858001"/>
              <a:gd name="connsiteY12" fmla="*/ 63369 h 5896352"/>
              <a:gd name="connsiteX13" fmla="*/ 605563 w 6858001"/>
              <a:gd name="connsiteY13" fmla="*/ 79506 h 5896352"/>
              <a:gd name="connsiteX14" fmla="*/ 757810 w 6858001"/>
              <a:gd name="connsiteY14" fmla="*/ 96483 h 5896352"/>
              <a:gd name="connsiteX15" fmla="*/ 923774 w 6858001"/>
              <a:gd name="connsiteY15" fmla="*/ 114469 h 5896352"/>
              <a:gd name="connsiteX16" fmla="*/ 1104139 w 6858001"/>
              <a:gd name="connsiteY16" fmla="*/ 132454 h 5896352"/>
              <a:gd name="connsiteX17" fmla="*/ 1296163 w 6858001"/>
              <a:gd name="connsiteY17" fmla="*/ 150776 h 5896352"/>
              <a:gd name="connsiteX18" fmla="*/ 1503275 w 6858001"/>
              <a:gd name="connsiteY18" fmla="*/ 167753 h 5896352"/>
              <a:gd name="connsiteX19" fmla="*/ 1719988 w 6858001"/>
              <a:gd name="connsiteY19" fmla="*/ 184058 h 5896352"/>
              <a:gd name="connsiteX20" fmla="*/ 1949045 w 6858001"/>
              <a:gd name="connsiteY20" fmla="*/ 198849 h 5896352"/>
              <a:gd name="connsiteX21" fmla="*/ 2187703 w 6858001"/>
              <a:gd name="connsiteY21" fmla="*/ 212969 h 5896352"/>
              <a:gd name="connsiteX22" fmla="*/ 2436649 w 6858001"/>
              <a:gd name="connsiteY22" fmla="*/ 226248 h 5896352"/>
              <a:gd name="connsiteX23" fmla="*/ 2564208 w 6858001"/>
              <a:gd name="connsiteY23" fmla="*/ 230955 h 5896352"/>
              <a:gd name="connsiteX24" fmla="*/ 2694509 w 6858001"/>
              <a:gd name="connsiteY24" fmla="*/ 236165 h 5896352"/>
              <a:gd name="connsiteX25" fmla="*/ 2826868 w 6858001"/>
              <a:gd name="connsiteY25" fmla="*/ 241040 h 5896352"/>
              <a:gd name="connsiteX26" fmla="*/ 2959914 w 6858001"/>
              <a:gd name="connsiteY26" fmla="*/ 244234 h 5896352"/>
              <a:gd name="connsiteX27" fmla="*/ 3095702 w 6858001"/>
              <a:gd name="connsiteY27" fmla="*/ 247091 h 5896352"/>
              <a:gd name="connsiteX28" fmla="*/ 3232862 w 6858001"/>
              <a:gd name="connsiteY28" fmla="*/ 250117 h 5896352"/>
              <a:gd name="connsiteX29" fmla="*/ 3372765 w 6858001"/>
              <a:gd name="connsiteY29" fmla="*/ 252134 h 5896352"/>
              <a:gd name="connsiteX30" fmla="*/ 3514040 w 6858001"/>
              <a:gd name="connsiteY30" fmla="*/ 252134 h 5896352"/>
              <a:gd name="connsiteX31" fmla="*/ 3656686 w 6858001"/>
              <a:gd name="connsiteY31" fmla="*/ 253142 h 5896352"/>
              <a:gd name="connsiteX32" fmla="*/ 3800704 w 6858001"/>
              <a:gd name="connsiteY32" fmla="*/ 252134 h 5896352"/>
              <a:gd name="connsiteX33" fmla="*/ 3946780 w 6858001"/>
              <a:gd name="connsiteY33" fmla="*/ 250117 h 5896352"/>
              <a:gd name="connsiteX34" fmla="*/ 4092855 w 6858001"/>
              <a:gd name="connsiteY34" fmla="*/ 248268 h 5896352"/>
              <a:gd name="connsiteX35" fmla="*/ 4240988 w 6858001"/>
              <a:gd name="connsiteY35" fmla="*/ 244234 h 5896352"/>
              <a:gd name="connsiteX36" fmla="*/ 4390492 w 6858001"/>
              <a:gd name="connsiteY36" fmla="*/ 240032 h 5896352"/>
              <a:gd name="connsiteX37" fmla="*/ 4539997 w 6858001"/>
              <a:gd name="connsiteY37" fmla="*/ 235157 h 5896352"/>
              <a:gd name="connsiteX38" fmla="*/ 4690873 w 6858001"/>
              <a:gd name="connsiteY38" fmla="*/ 228266 h 5896352"/>
              <a:gd name="connsiteX39" fmla="*/ 4843120 w 6858001"/>
              <a:gd name="connsiteY39" fmla="*/ 220029 h 5896352"/>
              <a:gd name="connsiteX40" fmla="*/ 4996054 w 6858001"/>
              <a:gd name="connsiteY40" fmla="*/ 212129 h 5896352"/>
              <a:gd name="connsiteX41" fmla="*/ 5148987 w 6858001"/>
              <a:gd name="connsiteY41" fmla="*/ 202044 h 5896352"/>
              <a:gd name="connsiteX42" fmla="*/ 5303978 w 6858001"/>
              <a:gd name="connsiteY42" fmla="*/ 189941 h 5896352"/>
              <a:gd name="connsiteX43" fmla="*/ 5456911 w 6858001"/>
              <a:gd name="connsiteY43" fmla="*/ 177839 h 5896352"/>
              <a:gd name="connsiteX44" fmla="*/ 5612588 w 6858001"/>
              <a:gd name="connsiteY44" fmla="*/ 163887 h 5896352"/>
              <a:gd name="connsiteX45" fmla="*/ 5768950 w 6858001"/>
              <a:gd name="connsiteY45" fmla="*/ 148591 h 5896352"/>
              <a:gd name="connsiteX46" fmla="*/ 5923255 w 6858001"/>
              <a:gd name="connsiteY46" fmla="*/ 132455 h 5896352"/>
              <a:gd name="connsiteX47" fmla="*/ 6079618 w 6858001"/>
              <a:gd name="connsiteY47" fmla="*/ 113629 h 5896352"/>
              <a:gd name="connsiteX48" fmla="*/ 6235294 w 6858001"/>
              <a:gd name="connsiteY48" fmla="*/ 93458 h 5896352"/>
              <a:gd name="connsiteX49" fmla="*/ 6391657 w 6858001"/>
              <a:gd name="connsiteY49" fmla="*/ 73455 h 5896352"/>
              <a:gd name="connsiteX50" fmla="*/ 6547333 w 6858001"/>
              <a:gd name="connsiteY50" fmla="*/ 50091 h 5896352"/>
              <a:gd name="connsiteX51" fmla="*/ 6702324 w 6858001"/>
              <a:gd name="connsiteY51" fmla="*/ 26222 h 589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896352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896352"/>
                </a:lnTo>
                <a:lnTo>
                  <a:pt x="0" y="5896351"/>
                </a:lnTo>
                <a:lnTo>
                  <a:pt x="0" y="904459"/>
                </a:lnTo>
                <a:lnTo>
                  <a:pt x="1" y="904459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n-IN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1841CC0-B7A9-4828-B82F-9C6B433BD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8E05919-D800-40FD-A3BD-4B9CC4078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1428412" cy="6858000"/>
            <a:chOff x="0" y="0"/>
            <a:chExt cx="11428412" cy="685800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DE70C79C-8688-4786-8FCD-43A4B5D5B7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3"/>
            <a:stretch/>
          </p:blipFill>
          <p:spPr>
            <a:xfrm>
              <a:off x="0" y="2669685"/>
              <a:ext cx="4037012" cy="4188315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A6338A0-2BDA-4E79-A762-AAD8608C0C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40"/>
            <a:stretch/>
          </p:blipFill>
          <p:spPr>
            <a:xfrm>
              <a:off x="0" y="2892347"/>
              <a:ext cx="1522412" cy="2365453"/>
            </a:xfrm>
            <a:prstGeom prst="rect">
              <a:avLst/>
            </a:prstGeom>
          </p:spPr>
        </p:pic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685624D-3645-4129-9FF6-0C59DBF23B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tx2">
                    <a:alpha val="7000"/>
                    <a:lumMod val="60000"/>
                    <a:lumOff val="40000"/>
                  </a:schemeClr>
                </a:gs>
                <a:gs pos="69000">
                  <a:schemeClr val="tx2">
                    <a:alpha val="0"/>
                    <a:lumMod val="60000"/>
                    <a:lumOff val="40000"/>
                  </a:schemeClr>
                </a:gs>
                <a:gs pos="36000">
                  <a:schemeClr val="tx2">
                    <a:lumMod val="60000"/>
                    <a:lumOff val="4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3F24C1B-E4C1-43E7-84B3-DD476F3836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13"/>
            <a:stretch/>
          </p:blipFill>
          <p:spPr>
            <a:xfrm>
              <a:off x="7999412" y="0"/>
              <a:ext cx="1603387" cy="1141407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725CE5D-088A-4522-9817-4B485D6E7F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320"/>
            <a:stretch/>
          </p:blipFill>
          <p:spPr>
            <a:xfrm>
              <a:off x="8605878" y="6096000"/>
              <a:ext cx="993734" cy="7620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8E9AC03-7E2F-D403-FBF7-8FD8AFEBD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1447800"/>
            <a:ext cx="4752399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Thanks </a:t>
            </a:r>
            <a:br>
              <a:rPr lang="en-US" sz="72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endParaRPr lang="en-US" sz="72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37824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231</Words>
  <Application>Microsoft Office PowerPoint</Application>
  <PresentationFormat>Widescreen</PresentationFormat>
  <Paragraphs>33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CREDAI Award 2026 for Best CSR Initiative – City Chapter</vt:lpstr>
      <vt:lpstr>About the City Chapter</vt:lpstr>
      <vt:lpstr>CSR Overview (Last 3 Years Snapshot)</vt:lpstr>
      <vt:lpstr>Any kind of CSR initiatives across all the sectors during FY 2023-2024</vt:lpstr>
      <vt:lpstr>Any kind of CSR initiatives across all the sectors during FY 2024-2025</vt:lpstr>
      <vt:lpstr>Any kind of CSR initiatives across all the sectors during FY 2025-2026</vt:lpstr>
      <vt:lpstr>Geographical spread</vt:lpstr>
      <vt:lpstr>Social Media &amp; Testimonial Highlights</vt:lpstr>
      <vt:lpstr>Future CSR Roadmap </vt:lpstr>
      <vt:lpstr>Thanks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Rumpa Roy</dc:creator>
  <cp:lastModifiedBy>Mohit Singh</cp:lastModifiedBy>
  <cp:revision>6</cp:revision>
  <dcterms:created xsi:type="dcterms:W3CDTF">2025-12-02T05:34:24Z</dcterms:created>
  <dcterms:modified xsi:type="dcterms:W3CDTF">2026-10-15T08:56:56Z</dcterms:modified>
</cp:coreProperties>
</file>